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63" r:id="rId15"/>
    <p:sldId id="264" r:id="rId16"/>
    <p:sldId id="266" r:id="rId17"/>
    <p:sldId id="26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CCCC-AD0F-43E4-A1B5-86B094B94663}" type="datetimeFigureOut">
              <a:rPr lang="pt-BR" smtClean="0"/>
              <a:t>20/8/2013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3D97-977D-47F7-85C7-96300C4BF2C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nfoescola.com/ecologia/desperdicio-de-agua-no-brasi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escola.com/ecologia/desperdicio-de-agua-no-brasi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escola.com/agua/potave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scola.com/ecologia/poluicao-da-agua/" TargetMode="External"/><Relationship Id="rId2" Type="http://schemas.openxmlformats.org/officeDocument/2006/relationships/hyperlink" Target="http://www.infoescola.com/agua/potav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escola.com/biologia/ecossistema/" TargetMode="External"/><Relationship Id="rId4" Type="http://schemas.openxmlformats.org/officeDocument/2006/relationships/hyperlink" Target="http://www.infoescola.com/geografia/terremot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escola.com/ecologia/eutrofizaca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680520"/>
          </a:xfrm>
        </p:spPr>
        <p:txBody>
          <a:bodyPr>
            <a:normAutofit/>
          </a:bodyPr>
          <a:lstStyle/>
          <a:p>
            <a:r>
              <a:rPr lang="pt-BR" sz="9600" dirty="0" smtClean="0">
                <a:latin typeface="Algerian" pitchFamily="82" charset="0"/>
              </a:rPr>
              <a:t>Poluição </a:t>
            </a:r>
            <a:br>
              <a:rPr lang="pt-BR" sz="9600" dirty="0" smtClean="0">
                <a:latin typeface="Algerian" pitchFamily="82" charset="0"/>
              </a:rPr>
            </a:br>
            <a:r>
              <a:rPr lang="pt-BR" sz="9600" dirty="0" smtClean="0">
                <a:latin typeface="Algerian" pitchFamily="82" charset="0"/>
              </a:rPr>
              <a:t>da </a:t>
            </a:r>
            <a:br>
              <a:rPr lang="pt-BR" sz="9600" dirty="0" smtClean="0">
                <a:latin typeface="Algerian" pitchFamily="82" charset="0"/>
              </a:rPr>
            </a:br>
            <a:r>
              <a:rPr lang="pt-BR" sz="9600" dirty="0" smtClean="0">
                <a:latin typeface="Algerian" pitchFamily="82" charset="0"/>
              </a:rPr>
              <a:t>Água</a:t>
            </a:r>
            <a:endParaRPr lang="pt-BR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008112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lgerian" pitchFamily="82" charset="0"/>
              </a:rPr>
              <a:t>Bárbara Esther  , Brenda </a:t>
            </a:r>
            <a:r>
              <a:rPr lang="pt-BR" dirty="0" err="1" smtClean="0">
                <a:solidFill>
                  <a:schemeClr val="tx1"/>
                </a:solidFill>
                <a:latin typeface="Algerian" pitchFamily="82" charset="0"/>
              </a:rPr>
              <a:t>Stefany</a:t>
            </a:r>
            <a:r>
              <a:rPr lang="pt-BR" dirty="0" smtClean="0">
                <a:solidFill>
                  <a:schemeClr val="tx1"/>
                </a:solidFill>
                <a:latin typeface="Algerian" pitchFamily="82" charset="0"/>
              </a:rPr>
              <a:t> &amp; </a:t>
            </a:r>
          </a:p>
          <a:p>
            <a:r>
              <a:rPr lang="pt-BR" dirty="0" smtClean="0">
                <a:solidFill>
                  <a:schemeClr val="tx1"/>
                </a:solidFill>
                <a:latin typeface="Algerian" pitchFamily="82" charset="0"/>
              </a:rPr>
              <a:t>Jéssica Costa  n°03,07,20 </a:t>
            </a:r>
          </a:p>
          <a:p>
            <a:r>
              <a:rPr lang="pt-BR" dirty="0" smtClean="0">
                <a:solidFill>
                  <a:schemeClr val="tx1"/>
                </a:solidFill>
                <a:latin typeface="Algerian" pitchFamily="82" charset="0"/>
              </a:rPr>
              <a:t>1°A Biologia  Marcos Proença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>
                <a:solidFill>
                  <a:srgbClr val="FF0000"/>
                </a:solidFill>
                <a:latin typeface="Algerian" pitchFamily="82" charset="0"/>
                <a:ea typeface="굴림" charset="-127"/>
              </a:rPr>
              <a:t>Poluição Industrial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</a:rPr>
              <a:t>A maioria das indústrias não faz o tratamento de seus dejetos, assim são conduzidos à natureza sem maiores cuidados, quase sempre são escoados para rios e lagos, como são produtos químicos deixam um rasto de destruição ambiental em plantas e animais.</a:t>
            </a:r>
          </a:p>
          <a:p>
            <a:endParaRPr lang="pt-BR" dirty="0"/>
          </a:p>
        </p:txBody>
      </p:sp>
      <p:pic>
        <p:nvPicPr>
          <p:cNvPr id="4" name="Picture 7" descr="09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83768" y="4581128"/>
            <a:ext cx="403860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>
                <a:solidFill>
                  <a:srgbClr val="FF0000"/>
                </a:solidFill>
                <a:latin typeface="Algerian" pitchFamily="82" charset="0"/>
                <a:ea typeface="굴림" charset="-127"/>
              </a:rPr>
              <a:t>Insumos Agrícolas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altLang="ko-KR" dirty="0" smtClean="0">
                <a:latin typeface="+mj-lt"/>
                <a:ea typeface="굴림" charset="-127"/>
              </a:rPr>
              <a:t>    Na atividade agrícola são usados diversos agrotóxicos e fertilizantes, porém, além de matar pragas e adubar o solo, esses elementos químicos favorecem a contaminação dos mananciais.</a:t>
            </a:r>
          </a:p>
          <a:p>
            <a:pPr>
              <a:buNone/>
            </a:pPr>
            <a:endParaRPr lang="pt-BR" dirty="0">
              <a:latin typeface="+mj-lt"/>
            </a:endParaRPr>
          </a:p>
        </p:txBody>
      </p:sp>
      <p:pic>
        <p:nvPicPr>
          <p:cNvPr id="4" name="Picture 7" descr="11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4077072"/>
            <a:ext cx="361473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>
                <a:solidFill>
                  <a:srgbClr val="FF0000"/>
                </a:solidFill>
                <a:latin typeface="Algerian" pitchFamily="82" charset="0"/>
                <a:ea typeface="굴림" charset="-127"/>
              </a:rPr>
              <a:t>Esgoto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</a:rPr>
              <a:t>Esse tipo de poluição das águas acontece, muitas vezes, pela omissão do Estado que não disponibiliza tratamento de esgoto à sua população, com isso todos os dejetos de origem humana são despejados diariamente em rios e lagos.</a:t>
            </a:r>
            <a:endParaRPr lang="pt-BR" dirty="0">
              <a:latin typeface="+mj-lt"/>
            </a:endParaRPr>
          </a:p>
        </p:txBody>
      </p:sp>
      <p:pic>
        <p:nvPicPr>
          <p:cNvPr id="4" name="Picture 7" descr="13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16016" y="4005064"/>
            <a:ext cx="3679825" cy="244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" presetClass="exit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Derramamento de Petróleo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ko-KR" dirty="0" smtClean="0">
                <a:latin typeface="+mj-lt"/>
                <a:ea typeface="굴림" charset="-127"/>
              </a:rPr>
              <a:t>No mundo os desastres ecológicos pelo derramamento de petróleo acontecem </a:t>
            </a:r>
            <a:r>
              <a:rPr lang="pt-BR" altLang="ko-KR" dirty="0" err="1" smtClean="0">
                <a:latin typeface="+mj-lt"/>
                <a:ea typeface="굴림" charset="-127"/>
              </a:rPr>
              <a:t>freqüentemente</a:t>
            </a:r>
            <a:r>
              <a:rPr lang="pt-BR" altLang="ko-KR" dirty="0" smtClean="0">
                <a:latin typeface="+mj-lt"/>
                <a:ea typeface="굴림" charset="-127"/>
              </a:rPr>
              <a:t>. E o petróleo tem efeitos terríveis sobre o meio ambiente marinho. Esses derramamentos ocorrem através dos acidentes com os navios petroleiros.</a:t>
            </a:r>
            <a:endParaRPr lang="pt-BR" dirty="0">
              <a:latin typeface="+mj-lt"/>
            </a:endParaRPr>
          </a:p>
        </p:txBody>
      </p:sp>
      <p:pic>
        <p:nvPicPr>
          <p:cNvPr id="4" name="Picture 6" descr="17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4509120"/>
            <a:ext cx="3902075" cy="1989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Desperdício de Água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Entre a </a:t>
            </a:r>
            <a:r>
              <a:rPr lang="pt-BR" u="sng" dirty="0" smtClean="0">
                <a:hlinkClick r:id="rId2"/>
              </a:rPr>
              <a:t>captação</a:t>
            </a:r>
            <a:r>
              <a:rPr lang="pt-BR" dirty="0" smtClean="0"/>
              <a:t> de fontes de abastecimento até a torneira do consumidor final, o Brasil perde grande quantidade de água nos processos de tratamento e distribuição. Segundo dados do estudo “Atlas do Saneamento 2011”, realizado pelo IBGE (Brasileiro de Geografia e Estatística), em cada dez municípios, seis com mais de 100.000 habitantes registraram perdas de volume de água entre 20 a 50%.</a:t>
            </a:r>
          </a:p>
          <a:p>
            <a:r>
              <a:rPr lang="pt-BR" dirty="0" smtClean="0"/>
              <a:t>Esse percentual de perda ficou em 20% em cidades com menos de 100.000 habitantes. No início do século XXI (21), o </a:t>
            </a:r>
            <a:r>
              <a:rPr lang="pt-BR" u="sng" dirty="0" smtClean="0">
                <a:hlinkClick r:id="rId2"/>
              </a:rPr>
              <a:t>mundo</a:t>
            </a:r>
            <a:r>
              <a:rPr lang="pt-BR" dirty="0" smtClean="0"/>
              <a:t> tem se conscientizado a respeito da falta de água e da necessidade de se economizar, porém, o percentual do </a:t>
            </a:r>
            <a:r>
              <a:rPr lang="pt-BR" b="1" dirty="0" smtClean="0"/>
              <a:t>desperdício de água no </a:t>
            </a:r>
            <a:r>
              <a:rPr lang="pt-BR" b="1" dirty="0" err="1" smtClean="0"/>
              <a:t>Brasil</a:t>
            </a:r>
            <a:r>
              <a:rPr lang="pt-BR" dirty="0" err="1" smtClean="0"/>
              <a:t>está</a:t>
            </a:r>
            <a:r>
              <a:rPr lang="pt-BR" dirty="0" smtClean="0"/>
              <a:t> em níveis preocupantes. Apesar do país ser um dos campeões em existência de aquíferos e de fonte de água potável no mundo, não podemos desperdiçar.</a:t>
            </a:r>
          </a:p>
          <a:p>
            <a:r>
              <a:rPr lang="pt-BR" dirty="0" smtClean="0"/>
              <a:t>Em 64,1% das cidades brasileiras, a água distribuída para </a:t>
            </a:r>
          </a:p>
          <a:p>
            <a:r>
              <a:rPr lang="pt-BR" dirty="0" smtClean="0"/>
              <a:t>a população na rede geral é captada em poços profundos;</a:t>
            </a:r>
          </a:p>
          <a:p>
            <a:r>
              <a:rPr lang="pt-BR" dirty="0" smtClean="0"/>
              <a:t> sendo 56,7% oriunda de captação superficial.</a:t>
            </a:r>
          </a:p>
          <a:p>
            <a:r>
              <a:rPr lang="pt-BR" dirty="0" smtClean="0"/>
              <a:t> Há casos também de obtenção de água por meio de poço </a:t>
            </a:r>
          </a:p>
          <a:p>
            <a:r>
              <a:rPr lang="pt-BR" dirty="0" smtClean="0"/>
              <a:t>raso e por via adutora com água bruta ou tratada.</a:t>
            </a:r>
          </a:p>
          <a:p>
            <a:r>
              <a:rPr lang="pt-BR" dirty="0" smtClean="0"/>
              <a:t>                                                                    </a:t>
            </a:r>
          </a:p>
          <a:p>
            <a:endParaRPr lang="pt-BR" dirty="0"/>
          </a:p>
        </p:txBody>
      </p:sp>
      <p:pic>
        <p:nvPicPr>
          <p:cNvPr id="4" name="Picture 7" descr="24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72200" y="3861048"/>
            <a:ext cx="2232248" cy="27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dirty="0" smtClean="0"/>
              <a:t>No Norte do Brasil, entre os anos 2000 e 2008, o percentual de água tratada </a:t>
            </a:r>
            <a:r>
              <a:rPr lang="pt-BR" u="sng" dirty="0" smtClean="0">
                <a:hlinkClick r:id="rId2"/>
              </a:rPr>
              <a:t>evoluiu</a:t>
            </a:r>
            <a:r>
              <a:rPr lang="pt-BR" dirty="0" smtClean="0"/>
              <a:t> de 67,6% para 74,3%, porém a região manteve-se distante da média nacional de distribuição de água tratada. Nas demais regiões do Brasil, 90% da água distribuída recebe algum tipo de tratamento.</a:t>
            </a:r>
          </a:p>
          <a:p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 smtClean="0"/>
              <a:t>Em todo mundo, 10% da utilização da água vai para o abastecimento público, 23% para a indústria e 67% para a agricultura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pt-BR" dirty="0" smtClean="0"/>
              <a:t>Cerca de 70 % do corpo humano é formado por água. </a:t>
            </a:r>
            <a:br>
              <a:rPr lang="pt-BR" dirty="0" smtClean="0"/>
            </a:br>
            <a:r>
              <a:rPr lang="pt-BR" dirty="0" smtClean="0"/>
              <a:t>Perdemos por dia em condições normais: </a:t>
            </a:r>
          </a:p>
          <a:p>
            <a:r>
              <a:rPr lang="pt-BR" dirty="0" smtClean="0">
                <a:solidFill>
                  <a:srgbClr val="080808"/>
                </a:solidFill>
              </a:rPr>
              <a:t>Urina</a:t>
            </a:r>
            <a:r>
              <a:rPr lang="pt-BR" dirty="0" smtClean="0"/>
              <a:t> - 1,2 litro </a:t>
            </a:r>
          </a:p>
          <a:p>
            <a:r>
              <a:rPr lang="pt-BR" dirty="0" smtClean="0">
                <a:solidFill>
                  <a:srgbClr val="080808"/>
                </a:solidFill>
              </a:rPr>
              <a:t>Transpiração</a:t>
            </a:r>
            <a:r>
              <a:rPr lang="pt-BR" dirty="0" smtClean="0"/>
              <a:t> - 0,6 litro </a:t>
            </a:r>
          </a:p>
          <a:p>
            <a:r>
              <a:rPr lang="pt-BR" dirty="0" smtClean="0">
                <a:solidFill>
                  <a:srgbClr val="080808"/>
                </a:solidFill>
              </a:rPr>
              <a:t>Evacuação</a:t>
            </a:r>
            <a:r>
              <a:rPr lang="pt-BR" dirty="0" smtClean="0"/>
              <a:t> - 0,1 a 0,3 litros </a:t>
            </a:r>
          </a:p>
          <a:p>
            <a:r>
              <a:rPr lang="pt-BR" dirty="0" smtClean="0">
                <a:solidFill>
                  <a:srgbClr val="080808"/>
                </a:solidFill>
              </a:rPr>
              <a:t>TOTAL (aproximadamente)</a:t>
            </a:r>
            <a:r>
              <a:rPr lang="pt-BR" dirty="0" smtClean="0"/>
              <a:t> - 2,5 litros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Conclusão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Entendemos  que  tem  vários  tipos  de  poluição  na  água,   mas a  afetada na  água  são  as  maioria  das  pessoas   que jogam   os produtos  tóxico  nas  águas, que são também os  produtos de limpezas  , alimentos ,  sacolas  plásticas  , lixos.                                                                    </a:t>
            </a:r>
          </a:p>
          <a:p>
            <a:pPr>
              <a:buNone/>
            </a:pPr>
            <a:r>
              <a:rPr lang="pt-BR" dirty="0" smtClean="0"/>
              <a:t>       Os mais prejudicados  são lagos,rios,oceanos,esgotos ,córregos  , bueiros água é geralmente considerada poluída quando está impregnada de contaminantes </a:t>
            </a:r>
            <a:r>
              <a:rPr lang="pt-BR" dirty="0" err="1" smtClean="0"/>
              <a:t>antropogênicos</a:t>
            </a:r>
            <a:r>
              <a:rPr lang="pt-BR" dirty="0" smtClean="0"/>
              <a:t>, não podendo, assim, ser utilizada para nenhum fim de consumo estritamente humano, como </a:t>
            </a:r>
            <a:r>
              <a:rPr lang="pt-BR" dirty="0" smtClean="0">
                <a:hlinkClick r:id="rId2"/>
              </a:rPr>
              <a:t>água potável</a:t>
            </a:r>
            <a:r>
              <a:rPr lang="pt-BR" dirty="0" smtClean="0"/>
              <a:t>  ou para banho, importante a conscientização sobre a melhor forma de tratamento da água como sustentáculo da vida no planeta. Ainda mais se pensarmos que a maioria das comunidades espalhadas pelo planeta.</a:t>
            </a:r>
          </a:p>
          <a:p>
            <a:pPr>
              <a:buNone/>
            </a:pPr>
            <a:r>
              <a:rPr lang="pt-BR" dirty="0" smtClean="0"/>
              <a:t>       Segundo dados do IBGE publicados em 2013, 78% dos municípios brasileiros têm investido na rede de distribuição de água, sendo o maior percentual de investimentos na Região Sul do país. Houve melhorias em 49,5% dos municípios em projetos de melhorias na captação de água; 43,7% no tratamento; 36,1% na </a:t>
            </a:r>
            <a:r>
              <a:rPr lang="pt-BR" dirty="0" err="1" smtClean="0"/>
              <a:t>reservação</a:t>
            </a:r>
            <a:r>
              <a:rPr lang="pt-BR" dirty="0" smtClean="0"/>
              <a:t>; e 19,9% na adução.                                     </a:t>
            </a:r>
          </a:p>
          <a:p>
            <a:endParaRPr lang="pt-BR" dirty="0" smtClean="0"/>
          </a:p>
          <a:p>
            <a:r>
              <a:rPr lang="pt-BR" dirty="0" smtClean="0"/>
              <a:t>                                                        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Índice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Introdução                                                             1</a:t>
            </a:r>
          </a:p>
          <a:p>
            <a:r>
              <a:rPr lang="pt-BR" dirty="0" smtClean="0"/>
              <a:t>Poluição da Água                                               2,6</a:t>
            </a:r>
          </a:p>
          <a:p>
            <a:r>
              <a:rPr lang="pt-BR" dirty="0" smtClean="0"/>
              <a:t>A Água no Brasil                                                    7</a:t>
            </a:r>
          </a:p>
          <a:p>
            <a:r>
              <a:rPr lang="pt-BR" dirty="0" smtClean="0"/>
              <a:t>Poluição das Águas                                 8,9,10,11                             </a:t>
            </a:r>
          </a:p>
          <a:p>
            <a:pPr>
              <a:buNone/>
            </a:pPr>
            <a:r>
              <a:rPr lang="pt-BR" dirty="0" smtClean="0"/>
              <a:t>(Industrial,Agrícolas,Esgoto,</a:t>
            </a:r>
            <a:r>
              <a:rPr lang="pt-BR" dirty="0" smtClean="0">
                <a:latin typeface="Matura MT Script Capitals" pitchFamily="66" charset="0"/>
              </a:rPr>
              <a:t> </a:t>
            </a:r>
            <a:r>
              <a:rPr lang="pt-BR" dirty="0" smtClean="0"/>
              <a:t>Derramamento de Petróleo)                                </a:t>
            </a:r>
          </a:p>
          <a:p>
            <a:r>
              <a:rPr lang="pt-BR" dirty="0" smtClean="0"/>
              <a:t>Desperdício de Água                                12,13,14</a:t>
            </a:r>
          </a:p>
          <a:p>
            <a:r>
              <a:rPr lang="pt-BR" dirty="0" smtClean="0"/>
              <a:t>Conclusão                                                              15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Poluição da água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 fontScale="40000" lnSpcReduction="20000"/>
          </a:bodyPr>
          <a:lstStyle/>
          <a:p>
            <a:r>
              <a:rPr lang="pt-BR" sz="4200" dirty="0" smtClean="0"/>
              <a:t>A água tem várias fontes de poluição. A maior delas está nas cidades. A falta de saneamento básico contribui para que grande parte do esgoto das casas e das indústrias seja jogado nos rios e córregos. Muitas das estações de tratamento de esgoto descartam o lixo produzido diretamente nas águas correntes</a:t>
            </a:r>
          </a:p>
          <a:p>
            <a:r>
              <a:rPr lang="pt-BR" sz="4200" dirty="0" smtClean="0"/>
              <a:t>Os lixos dos aterros municipais quando vazam acabam indo para as águas subterrâneas. Produtos químicos usados nas casas e apartamentos como solventes de tinta e limpadores de forno são jogados no lixo ou no esgoto. De uma maneira ou de outra acabam sempre indo parar na água que abastece as cidades.</a:t>
            </a:r>
          </a:p>
          <a:p>
            <a:r>
              <a:rPr lang="pt-BR" sz="4200" dirty="0" smtClean="0"/>
              <a:t>A chuva ácida é outra das grandes fontes de poluição da água. Sua capacidade de destruição é tão grande que chega a acabar com a vida aquática.</a:t>
            </a:r>
          </a:p>
          <a:p>
            <a:r>
              <a:rPr lang="pt-BR" sz="4200" dirty="0" smtClean="0"/>
              <a:t>Os produtos agrotóxicos usados nas lavouras infiltram-se no solo e escorrem para os rios, lagos e até às águas subterrâneas</a:t>
            </a:r>
          </a:p>
          <a:p>
            <a:r>
              <a:rPr lang="pt-BR" dirty="0" smtClean="0"/>
              <a:t>                                                    </a:t>
            </a:r>
          </a:p>
          <a:p>
            <a:endParaRPr lang="pt-BR" dirty="0"/>
          </a:p>
        </p:txBody>
      </p:sp>
      <p:pic>
        <p:nvPicPr>
          <p:cNvPr id="4" name="Picture 11" descr="01-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509120"/>
            <a:ext cx="3252354" cy="22048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água é geralmente considerada poluída quando está impregnada de contaminantes </a:t>
            </a:r>
            <a:r>
              <a:rPr lang="pt-BR" dirty="0" err="1" smtClean="0"/>
              <a:t>antropogênicos</a:t>
            </a:r>
            <a:r>
              <a:rPr lang="pt-BR" dirty="0" smtClean="0"/>
              <a:t>, não podendo, assim, ser utilizada para nenhum fim de consumo estritamente humano, como </a:t>
            </a:r>
            <a:r>
              <a:rPr lang="pt-BR" dirty="0" smtClean="0">
                <a:hlinkClick r:id="rId2"/>
              </a:rPr>
              <a:t>água potável</a:t>
            </a:r>
            <a:r>
              <a:rPr lang="pt-BR" dirty="0" smtClean="0"/>
              <a:t>  ou para banho, ou então quando sofre uma radical perda de </a:t>
            </a:r>
            <a:r>
              <a:rPr lang="pt-BR" dirty="0" smtClean="0">
                <a:hlinkClick r:id="rId3"/>
              </a:rPr>
              <a:t>capacidade</a:t>
            </a:r>
            <a:r>
              <a:rPr lang="pt-BR" dirty="0" smtClean="0"/>
              <a:t> de sustento de comunidades bióticas (capacidade de abrigar peixes, por exemplo). Fenômenos naturais, como erupções vulcânicas, algas marinhas, tempestades e </a:t>
            </a:r>
            <a:r>
              <a:rPr lang="pt-BR" dirty="0" smtClean="0">
                <a:hlinkClick r:id="rId4"/>
              </a:rPr>
              <a:t>terremotos</a:t>
            </a:r>
            <a:r>
              <a:rPr lang="pt-BR" dirty="0" smtClean="0"/>
              <a:t>  são causa de uma alteração da </a:t>
            </a:r>
            <a:r>
              <a:rPr lang="pt-BR" dirty="0" smtClean="0">
                <a:hlinkClick r:id="rId3"/>
              </a:rPr>
              <a:t>qualidade</a:t>
            </a:r>
            <a:r>
              <a:rPr lang="pt-BR" dirty="0" smtClean="0"/>
              <a:t> da água disponível e em sua condição no </a:t>
            </a:r>
            <a:r>
              <a:rPr lang="pt-BR" dirty="0" smtClean="0">
                <a:hlinkClick r:id="rId5"/>
              </a:rPr>
              <a:t>ecossistema</a:t>
            </a:r>
            <a:r>
              <a:rPr lang="pt-BR" dirty="0" smtClean="0"/>
              <a:t>.</a:t>
            </a:r>
          </a:p>
          <a:p>
            <a:r>
              <a:rPr lang="pt-BR" dirty="0" smtClean="0"/>
              <a:t>Há três formas principais de contaminação de um corpo ou curso de água, a forma química, a física e a biológica:</a:t>
            </a:r>
          </a:p>
          <a:p>
            <a:r>
              <a:rPr lang="pt-BR" dirty="0" smtClean="0"/>
              <a:t>                                            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a forma química altera a composição da água e com esta reagem;</a:t>
            </a:r>
          </a:p>
          <a:p>
            <a:pPr lvl="0"/>
            <a:r>
              <a:rPr lang="pt-BR" dirty="0" smtClean="0"/>
              <a:t>a forma física, ao contrário da química, não reage com a água, porém afeta negativamente a vida daquele ecossistema;</a:t>
            </a:r>
          </a:p>
          <a:p>
            <a:pPr lvl="0"/>
            <a:r>
              <a:rPr lang="pt-BR" dirty="0" smtClean="0"/>
              <a:t>a forma biológica, consiste na introdução de organismos ou micro organismos estranhos àquele ecossistema, ou então no aumento danoso de determinado organismo ou micro organismo já existente.</a:t>
            </a:r>
          </a:p>
          <a:p>
            <a:pPr lvl="0"/>
            <a:r>
              <a:rPr lang="pt-BR" sz="2800" dirty="0" smtClean="0"/>
              <a:t>                                  </a:t>
            </a:r>
          </a:p>
          <a:p>
            <a:pPr lvl="0"/>
            <a:r>
              <a:rPr lang="pt-BR" sz="2800" dirty="0" smtClean="0"/>
              <a:t>                                                  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Além das formas, temos duas categorias de como pode se dar a poluição:</a:t>
            </a:r>
          </a:p>
          <a:p>
            <a:r>
              <a:rPr lang="pt-BR" dirty="0" smtClean="0"/>
              <a:t>a) poluição localizada, onde a fonte de poluição origina-se de um ponto específico, como por exemplo, uma vala ou um cano. Exemplos de tal forma são o despejo de impurezas, por parte de uma estação de tratamentos residuais, por parte de uma empresa ou então por meio de um bueiro.</a:t>
            </a:r>
          </a:p>
          <a:p>
            <a:r>
              <a:rPr lang="pt-BR" dirty="0" smtClean="0"/>
              <a:t>b) poluição não localizada é uma forma de contaminação difusa que não possui origem numa única fonte. É geralmente o resultado de acumulação do agente poluidor em uma área ampla. A água da chuva recolhida de áreas industriais e urbanas, estradas bem como sua consequente utilização é geralmente categorizada como poluição não localizada.</a:t>
            </a:r>
          </a:p>
          <a:p>
            <a:r>
              <a:rPr lang="pt-BR" dirty="0" smtClean="0"/>
              <a:t>Como principais contaminantes da água, pode-se citar:</a:t>
            </a:r>
          </a:p>
          <a:p>
            <a:r>
              <a:rPr lang="pt-BR" dirty="0" smtClean="0"/>
              <a:t>                                                   </a:t>
            </a: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dirty="0" smtClean="0"/>
              <a:t>elementos que contenham CO2 em excesso (como fumaça industrial, por exemplo)</a:t>
            </a:r>
          </a:p>
          <a:p>
            <a:pPr lvl="0"/>
            <a:r>
              <a:rPr lang="pt-BR" dirty="0" smtClean="0"/>
              <a:t>contaminação térmica</a:t>
            </a:r>
          </a:p>
          <a:p>
            <a:pPr lvl="0"/>
            <a:r>
              <a:rPr lang="pt-BR" dirty="0" smtClean="0"/>
              <a:t>substâncias tóxicas</a:t>
            </a:r>
          </a:p>
          <a:p>
            <a:pPr lvl="0"/>
            <a:r>
              <a:rPr lang="pt-BR" dirty="0" smtClean="0"/>
              <a:t>agentes  </a:t>
            </a:r>
            <a:r>
              <a:rPr lang="pt-BR" dirty="0" err="1" smtClean="0"/>
              <a:t>tensoativos</a:t>
            </a:r>
            <a:endParaRPr lang="pt-BR" dirty="0" smtClean="0"/>
          </a:p>
          <a:p>
            <a:pPr lvl="0"/>
            <a:r>
              <a:rPr lang="pt-BR" dirty="0" smtClean="0"/>
              <a:t>compostos orgânicos biodegradáveis</a:t>
            </a:r>
          </a:p>
          <a:p>
            <a:pPr lvl="0"/>
            <a:r>
              <a:rPr lang="pt-BR" dirty="0" smtClean="0"/>
              <a:t>agentes patogênicos</a:t>
            </a:r>
          </a:p>
          <a:p>
            <a:pPr lvl="0"/>
            <a:r>
              <a:rPr lang="pt-BR" dirty="0" smtClean="0"/>
              <a:t>partículas sólidas</a:t>
            </a:r>
          </a:p>
          <a:p>
            <a:pPr lvl="0"/>
            <a:r>
              <a:rPr lang="pt-BR" dirty="0" smtClean="0"/>
              <a:t>nutrientes em excessos (</a:t>
            </a:r>
            <a:r>
              <a:rPr lang="pt-BR" dirty="0" err="1" smtClean="0">
                <a:hlinkClick r:id="rId2"/>
              </a:rPr>
              <a:t>eutrofização</a:t>
            </a:r>
            <a:r>
              <a:rPr lang="pt-BR" dirty="0" smtClean="0"/>
              <a:t>)</a:t>
            </a:r>
          </a:p>
          <a:p>
            <a:pPr lvl="0"/>
            <a:r>
              <a:rPr lang="pt-BR" dirty="0" smtClean="0"/>
              <a:t>substâncias radioativas</a:t>
            </a:r>
          </a:p>
          <a:p>
            <a:r>
              <a:rPr lang="pt-BR" dirty="0" smtClean="0"/>
              <a:t>Como recurso hídrico indispensável, torna-se cada vez mais importante a conscientização sobre a melhor forma de tratamento da água como sustentáculo da vida no planeta. Ainda mais se pensarmos que a maioria das comunidades espalhadas pelo planeta possuem pouca consciência sobre a melhor forma de tratamento de um de seus recursos mais importantes.</a:t>
            </a:r>
          </a:p>
          <a:p>
            <a:r>
              <a:rPr lang="pt-BR" dirty="0" smtClean="0"/>
              <a:t>                      </a:t>
            </a:r>
          </a:p>
          <a:p>
            <a:r>
              <a:rPr lang="pt-BR" dirty="0" smtClean="0"/>
              <a:t>                                                       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lgerian" pitchFamily="82" charset="0"/>
              </a:rPr>
              <a:t>A água no Brasil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altLang="ko-KR" dirty="0" smtClean="0">
                <a:ea typeface="굴림" charset="-127"/>
                <a:cs typeface="Arial" pitchFamily="34" charset="0"/>
              </a:rPr>
              <a:t>O Brasil é um país privilegiado no que diz respeito à quantidade de água. Tem a maior reserva de água doce da Terra, ou seja 12% do total mundial. Sua distribuição, porém, não é uniforme em todo o território nacional.</a:t>
            </a:r>
            <a:endParaRPr lang="pt-BR" dirty="0" smtClean="0"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pt-BR" altLang="ko-KR" dirty="0">
                <a:ea typeface="굴림" charset="-127"/>
              </a:rPr>
              <a:t>A Amazônia, por exemplo, </a:t>
            </a:r>
            <a:endParaRPr lang="pt-BR" altLang="ko-KR" dirty="0" smtClean="0">
              <a:ea typeface="굴림" charset="-127"/>
            </a:endParaRPr>
          </a:p>
          <a:p>
            <a:pPr>
              <a:defRPr/>
            </a:pPr>
            <a:r>
              <a:rPr lang="pt-BR" altLang="ko-KR" dirty="0" smtClean="0">
                <a:ea typeface="굴림" charset="-127"/>
              </a:rPr>
              <a:t>é </a:t>
            </a:r>
            <a:r>
              <a:rPr lang="pt-BR" altLang="ko-KR" dirty="0">
                <a:ea typeface="굴림" charset="-127"/>
              </a:rPr>
              <a:t>uma região </a:t>
            </a:r>
            <a:r>
              <a:rPr lang="pt-BR" altLang="ko-KR" dirty="0" smtClean="0">
                <a:ea typeface="굴림" charset="-127"/>
              </a:rPr>
              <a:t>que </a:t>
            </a:r>
            <a:r>
              <a:rPr lang="pt-BR" altLang="ko-KR" dirty="0">
                <a:ea typeface="굴림" charset="-127"/>
              </a:rPr>
              <a:t>detém </a:t>
            </a:r>
            <a:r>
              <a:rPr lang="pt-BR" altLang="ko-KR" dirty="0" smtClean="0">
                <a:ea typeface="굴림" charset="-127"/>
              </a:rPr>
              <a:t>a</a:t>
            </a:r>
          </a:p>
          <a:p>
            <a:pPr>
              <a:defRPr/>
            </a:pPr>
            <a:r>
              <a:rPr lang="pt-BR" altLang="ko-KR" dirty="0" smtClean="0">
                <a:ea typeface="굴림" charset="-127"/>
              </a:rPr>
              <a:t> </a:t>
            </a:r>
            <a:r>
              <a:rPr lang="pt-BR" altLang="ko-KR" dirty="0">
                <a:ea typeface="굴림" charset="-127"/>
              </a:rPr>
              <a:t>maior bacia fluvial do mundo.</a:t>
            </a:r>
            <a:r>
              <a:rPr lang="pt-BR" altLang="ko-KR" sz="1800" dirty="0">
                <a:ea typeface="굴림" charset="-127"/>
              </a:rPr>
              <a:t> </a:t>
            </a:r>
            <a:endParaRPr lang="pt-BR" sz="1800" dirty="0">
              <a:ea typeface="굴림" charset="-127"/>
            </a:endParaRPr>
          </a:p>
        </p:txBody>
      </p:sp>
      <p:pic>
        <p:nvPicPr>
          <p:cNvPr id="4" name="Picture 7" descr="25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40152" y="4149080"/>
            <a:ext cx="307234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>
                <a:solidFill>
                  <a:srgbClr val="FF0000"/>
                </a:solidFill>
                <a:latin typeface="Algerian" pitchFamily="82" charset="0"/>
                <a:ea typeface="굴림" charset="-127"/>
              </a:rPr>
              <a:t>Poluição das águas</a:t>
            </a:r>
            <a:endParaRPr lang="pt-B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 poluição das águas é proveniente de várias origens, dentre muitas as principais são:</a:t>
            </a:r>
            <a:endParaRPr lang="pt-BR" dirty="0">
              <a:latin typeface="+mj-lt"/>
            </a:endParaRPr>
          </a:p>
        </p:txBody>
      </p:sp>
      <p:pic>
        <p:nvPicPr>
          <p:cNvPr id="4" name="Picture 9" descr="08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41438"/>
            <a:ext cx="2928938" cy="3313112"/>
          </a:xfrm>
          <a:prstGeom prst="rect">
            <a:avLst/>
          </a:prstGeom>
          <a:noFill/>
        </p:spPr>
      </p:pic>
      <p:pic>
        <p:nvPicPr>
          <p:cNvPr id="5" name="Picture 7" descr="03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72100" y="1341438"/>
            <a:ext cx="3006725" cy="3382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758</Words>
  <Application>Microsoft Office PowerPoint</Application>
  <PresentationFormat>Apresentação na tela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Poluição  da  Água</vt:lpstr>
      <vt:lpstr>Índice</vt:lpstr>
      <vt:lpstr>Poluição da água</vt:lpstr>
      <vt:lpstr>Slide 4</vt:lpstr>
      <vt:lpstr>Slide 5</vt:lpstr>
      <vt:lpstr>Slide 6</vt:lpstr>
      <vt:lpstr>Slide 7</vt:lpstr>
      <vt:lpstr>A água no Brasil</vt:lpstr>
      <vt:lpstr>Poluição das águas</vt:lpstr>
      <vt:lpstr>Poluição Industrial</vt:lpstr>
      <vt:lpstr>Insumos Agrícolas</vt:lpstr>
      <vt:lpstr>Esgoto</vt:lpstr>
      <vt:lpstr>Derramamento de Petróleo</vt:lpstr>
      <vt:lpstr>Desperdício de Água</vt:lpstr>
      <vt:lpstr>Slide 15</vt:lpstr>
      <vt:lpstr> </vt:lpstr>
      <vt:lpstr>Conclusão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Poluição  da  Água</dc:title>
  <dc:creator>bru e bá</dc:creator>
  <cp:lastModifiedBy>bru e bá</cp:lastModifiedBy>
  <cp:revision>6</cp:revision>
  <dcterms:created xsi:type="dcterms:W3CDTF">2013-08-20T20:39:04Z</dcterms:created>
  <dcterms:modified xsi:type="dcterms:W3CDTF">2013-08-20T21:30:59Z</dcterms:modified>
</cp:coreProperties>
</file>